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8"/>
  </p:notesMasterIdLst>
  <p:sldIdLst>
    <p:sldId id="256" r:id="rId2"/>
    <p:sldId id="270" r:id="rId3"/>
    <p:sldId id="271" r:id="rId4"/>
    <p:sldId id="264" r:id="rId5"/>
    <p:sldId id="292" r:id="rId6"/>
    <p:sldId id="293" r:id="rId7"/>
    <p:sldId id="274" r:id="rId8"/>
    <p:sldId id="272" r:id="rId9"/>
    <p:sldId id="286" r:id="rId10"/>
    <p:sldId id="273" r:id="rId11"/>
    <p:sldId id="276" r:id="rId12"/>
    <p:sldId id="277" r:id="rId13"/>
    <p:sldId id="278" r:id="rId14"/>
    <p:sldId id="279" r:id="rId15"/>
    <p:sldId id="296" r:id="rId16"/>
    <p:sldId id="295" r:id="rId17"/>
    <p:sldId id="288" r:id="rId18"/>
    <p:sldId id="287" r:id="rId19"/>
    <p:sldId id="283" r:id="rId20"/>
    <p:sldId id="262" r:id="rId21"/>
    <p:sldId id="285" r:id="rId22"/>
    <p:sldId id="289" r:id="rId23"/>
    <p:sldId id="291" r:id="rId24"/>
    <p:sldId id="294" r:id="rId25"/>
    <p:sldId id="269" r:id="rId26"/>
    <p:sldId id="282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3902C1-0F56-4E52-8001-6D7B062392C1}" type="datetimeFigureOut">
              <a:rPr lang="en-US" smtClean="0"/>
              <a:pPr/>
              <a:t>5/5/2014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14B2D-EDE9-4335-808E-934DBDC77E6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lueFurBorder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264795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858000" cy="1295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dirty="0" smtClean="0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F130BB3A-208E-4A75-8397-72016F0BD9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04875" y="240982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3" name="Rectangle 32"/>
          <p:cNvSpPr/>
          <p:nvPr/>
        </p:nvSpPr>
        <p:spPr>
          <a:xfrm>
            <a:off x="914400" y="3810000"/>
            <a:ext cx="7315200" cy="1447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04875" y="240982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14400" y="3810000"/>
            <a:ext cx="228600" cy="1447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914400" y="160020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914400" y="160020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Subtitle 8"/>
          <p:cNvSpPr txBox="1">
            <a:spLocks/>
          </p:cNvSpPr>
          <p:nvPr userDrawn="1"/>
        </p:nvSpPr>
        <p:spPr>
          <a:xfrm>
            <a:off x="1219200" y="1676400"/>
            <a:ext cx="6858000" cy="533400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CIST 2931, Spring 2014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3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Final Project Presentation – Reality U Application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" name="Picture 19" descr="BlueFurBarMid.png"/>
          <p:cNvPicPr>
            <a:picLocks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2960" y="1581912"/>
            <a:ext cx="548640" cy="731520"/>
          </a:xfrm>
          <a:prstGeom prst="rect">
            <a:avLst/>
          </a:prstGeom>
        </p:spPr>
      </p:pic>
      <p:pic>
        <p:nvPicPr>
          <p:cNvPr id="23" name="Picture 22" descr="BlueFurBarDk.png"/>
          <p:cNvPicPr>
            <a:picLocks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822960" y="2362200"/>
            <a:ext cx="548640" cy="1371599"/>
          </a:xfrm>
          <a:prstGeom prst="rect">
            <a:avLst/>
          </a:prstGeom>
        </p:spPr>
      </p:pic>
      <p:pic>
        <p:nvPicPr>
          <p:cNvPr id="24" name="Picture 23" descr="BlueFurBarMid.png"/>
          <p:cNvPicPr>
            <a:picLocks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2960" y="3767328"/>
            <a:ext cx="548640" cy="15389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F130BB3A-208E-4A75-8397-72016F0BD9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BlueFurBorder2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32460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705600" y="6324600"/>
            <a:ext cx="1981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pic>
        <p:nvPicPr>
          <p:cNvPr id="11" name="Picture 10" descr="CookieMonsterLogo.pn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609600" y="6324600"/>
            <a:ext cx="1172308" cy="457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 userDrawn="1"/>
        </p:nvSpPr>
        <p:spPr>
          <a:xfrm>
            <a:off x="1828800" y="633626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Cookie Monsters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Tx/>
        <a:buBlip>
          <a:blip r:embed="rId15"/>
        </a:buBlip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743200"/>
            <a:ext cx="6858000" cy="895350"/>
          </a:xfrm>
        </p:spPr>
        <p:txBody>
          <a:bodyPr/>
          <a:lstStyle/>
          <a:p>
            <a:r>
              <a:rPr lang="en-US" dirty="0" smtClean="0"/>
              <a:t>Cookie Monsters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4038600"/>
            <a:ext cx="6858000" cy="1143000"/>
          </a:xfrm>
        </p:spPr>
        <p:txBody>
          <a:bodyPr/>
          <a:lstStyle/>
          <a:p>
            <a:r>
              <a:rPr lang="en-US" dirty="0" smtClean="0"/>
              <a:t>Carrie Clark – Chief Cookie     .</a:t>
            </a:r>
            <a:endParaRPr lang="en-US" sz="1000" dirty="0" smtClean="0"/>
          </a:p>
          <a:p>
            <a:r>
              <a:rPr lang="en-US" dirty="0" smtClean="0"/>
              <a:t>Smruti Patil – Cookie Developer</a:t>
            </a:r>
          </a:p>
        </p:txBody>
      </p:sp>
      <p:pic>
        <p:nvPicPr>
          <p:cNvPr id="4" name="Picture 3" descr="CookieMonster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2514600"/>
            <a:ext cx="2772021" cy="10810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7543800" y="4038600"/>
            <a:ext cx="609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rgbClr val="464653"/>
                </a:solidFill>
                <a:latin typeface="Bookman Old Style"/>
                <a:ea typeface="+mj-ea"/>
                <a:cs typeface="+mj-cs"/>
              </a:rPr>
              <a:t>(Team Leader)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Content Placeholder 5" descr="ER_DiagramFinal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776700" y="1219200"/>
            <a:ext cx="7590599" cy="4937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 Design &amp; Development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Content Placeholder 4" descr="WebPg01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499680" y="1219200"/>
            <a:ext cx="6144639" cy="4937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 Design &amp; Development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Content Placeholder 7" descr="WebPg2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905000" y="1175235"/>
            <a:ext cx="5270879" cy="499696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 Design &amp; Development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Content Placeholder 4" descr="WebPg03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734290" y="1219200"/>
            <a:ext cx="7675419" cy="4937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 Design &amp; Development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Content Placeholder 4" descr="WebPg04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587575" y="1219200"/>
            <a:ext cx="5968850" cy="4937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 Design &amp; Development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Content Placeholder 4" descr="openGrpProcessed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612228" y="1219200"/>
            <a:ext cx="5919543" cy="4937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 Design &amp; Development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4040188" cy="390525"/>
          </a:xfrm>
        </p:spPr>
        <p:txBody>
          <a:bodyPr/>
          <a:lstStyle/>
          <a:p>
            <a:r>
              <a:rPr lang="en-US" sz="2000" dirty="0" smtClean="0"/>
              <a:t>Student Survey – Print Preview</a:t>
            </a: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495800" y="1219200"/>
            <a:ext cx="4194175" cy="381000"/>
          </a:xfrm>
        </p:spPr>
        <p:txBody>
          <a:bodyPr>
            <a:noAutofit/>
          </a:bodyPr>
          <a:lstStyle/>
          <a:p>
            <a:r>
              <a:rPr lang="en-US" sz="2000" dirty="0" smtClean="0"/>
              <a:t>Processed Survey – Print Preview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Content Placeholder 7" descr="PrintStudSurvey.PN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838200" y="1579587"/>
            <a:ext cx="3432026" cy="4592614"/>
          </a:xfrm>
        </p:spPr>
      </p:pic>
      <p:pic>
        <p:nvPicPr>
          <p:cNvPr id="9" name="Content Placeholder 8" descr="PrintProcessSurvey.PN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4695672" y="1600200"/>
            <a:ext cx="3531631" cy="457200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Design &amp; Development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500" dirty="0" smtClean="0"/>
              <a:t>Developed/Updated Program Systems</a:t>
            </a:r>
          </a:p>
          <a:p>
            <a:pPr lvl="1"/>
            <a:r>
              <a:rPr lang="en-US" sz="1700" dirty="0" smtClean="0"/>
              <a:t>Designed GUI</a:t>
            </a:r>
          </a:p>
          <a:p>
            <a:pPr lvl="1"/>
            <a:r>
              <a:rPr lang="en-US" sz="1700" dirty="0" smtClean="0"/>
              <a:t>Redesigned Database</a:t>
            </a:r>
          </a:p>
          <a:p>
            <a:pPr lvl="1"/>
            <a:r>
              <a:rPr lang="en-US" sz="1700" dirty="0" smtClean="0"/>
              <a:t>Created Admin Login &amp; Student Access Code</a:t>
            </a:r>
          </a:p>
          <a:p>
            <a:pPr lvl="1"/>
            <a:r>
              <a:rPr lang="en-US" sz="1700" dirty="0" smtClean="0"/>
              <a:t>Developed Registration Process</a:t>
            </a:r>
          </a:p>
          <a:p>
            <a:pPr lvl="1"/>
            <a:r>
              <a:rPr lang="en-US" sz="1700" dirty="0" smtClean="0"/>
              <a:t>Generated Survey Form &amp; Functions</a:t>
            </a:r>
          </a:p>
          <a:p>
            <a:pPr lvl="1"/>
            <a:r>
              <a:rPr lang="en-US" sz="1700" dirty="0" smtClean="0"/>
              <a:t>Created Group &amp; Survey Management System</a:t>
            </a:r>
          </a:p>
          <a:p>
            <a:pPr lvl="1"/>
            <a:r>
              <a:rPr lang="en-US" sz="1700" dirty="0" smtClean="0"/>
              <a:t>Implemented Print Functionality for Surveys</a:t>
            </a:r>
          </a:p>
          <a:p>
            <a:pPr lvl="1"/>
            <a:r>
              <a:rPr lang="en-US" sz="1700" dirty="0" smtClean="0"/>
              <a:t>Developed Occupation Management </a:t>
            </a:r>
            <a:r>
              <a:rPr lang="en-US" sz="1700" dirty="0" smtClean="0"/>
              <a:t>System</a:t>
            </a:r>
          </a:p>
          <a:p>
            <a:pPr lvl="1"/>
            <a:r>
              <a:rPr lang="en-US" sz="1700" dirty="0" smtClean="0"/>
              <a:t>Created Survey Processing Ability for Job Assignment, Marriage/Spouse Assignment, </a:t>
            </a:r>
            <a:r>
              <a:rPr lang="en-US" sz="1700" smtClean="0"/>
              <a:t>and Credit Scoring </a:t>
            </a:r>
            <a:endParaRPr lang="en-US" sz="1700" dirty="0" smtClean="0"/>
          </a:p>
          <a:p>
            <a:endParaRPr lang="en-US" dirty="0"/>
          </a:p>
        </p:txBody>
      </p:sp>
      <p:pic>
        <p:nvPicPr>
          <p:cNvPr id="8" name="Content Placeholder 7" descr="CodeSnippet.PN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4632325" y="1828800"/>
            <a:ext cx="4041775" cy="4136628"/>
          </a:xfrm>
        </p:spPr>
      </p:pic>
      <p:sp>
        <p:nvSpPr>
          <p:cNvPr id="9" name="Content Placeholder 3"/>
          <p:cNvSpPr txBox="1">
            <a:spLocks/>
          </p:cNvSpPr>
          <p:nvPr/>
        </p:nvSpPr>
        <p:spPr>
          <a:xfrm>
            <a:off x="4572000" y="1219200"/>
            <a:ext cx="2819400" cy="609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6000"/>
              <a:buFontTx/>
              <a:buBlip>
                <a:blip r:embed="rId3"/>
              </a:buBlip>
              <a:tabLst/>
              <a:defRPr/>
            </a:pPr>
            <a:r>
              <a:rPr kumimoji="0" 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Code Snippet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Design &amp; Development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500" dirty="0" smtClean="0"/>
              <a:t>Backup System</a:t>
            </a:r>
          </a:p>
          <a:p>
            <a:pPr lvl="1"/>
            <a:r>
              <a:rPr lang="en-US" sz="2000" dirty="0" smtClean="0"/>
              <a:t>Web applications will be stored on a web server via a web hosting service. Most web host services have backup systems in place to backup all data.</a:t>
            </a:r>
          </a:p>
          <a:p>
            <a:pPr lvl="1"/>
            <a:r>
              <a:rPr lang="en-US" sz="2000" dirty="0" smtClean="0"/>
              <a:t>Also it is recommended to keep manual backups of your database &amp; all files via duplicate copies</a:t>
            </a:r>
          </a:p>
          <a:p>
            <a:r>
              <a:rPr lang="en-US" sz="2500" dirty="0" smtClean="0"/>
              <a:t>Install Application</a:t>
            </a:r>
          </a:p>
          <a:p>
            <a:pPr lvl="1"/>
            <a:r>
              <a:rPr lang="en-US" sz="2000" dirty="0" smtClean="0"/>
              <a:t>Web Applications are most often uploaded as a WAR (Web Archive format) to a web hosting service via FTP (File Transfer Protocol)</a:t>
            </a:r>
          </a:p>
          <a:p>
            <a:pPr lvl="1"/>
            <a:r>
              <a:rPr lang="en-US" sz="2000" dirty="0" smtClean="0"/>
              <a:t>Web Applications are not typically installed on local computers, but we created a JAR file to launch the program in the local browser. Manual server start is required, so some technical savvy is required to run the program this way.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- Manual Script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Content Placeholder 4" descr="TestCase01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1295400"/>
            <a:ext cx="4114800" cy="4191000"/>
          </a:xfrm>
        </p:spPr>
      </p:pic>
      <p:pic>
        <p:nvPicPr>
          <p:cNvPr id="6" name="Content Placeholder 4" descr="TestCase0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91163" y="1447800"/>
            <a:ext cx="4056576" cy="4571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Project – Reality U Program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were assigned a service learning project for a real customer</a:t>
            </a:r>
          </a:p>
          <a:p>
            <a:r>
              <a:rPr lang="en-US" sz="2550" dirty="0" smtClean="0"/>
              <a:t>Communities In Schools runs a program called “Reality U”</a:t>
            </a:r>
          </a:p>
          <a:p>
            <a:pPr lvl="1"/>
            <a:r>
              <a:rPr lang="en-US" dirty="0" smtClean="0"/>
              <a:t>Students fill out a survey of how they will live as future adults,  answering questions about education, career, family &amp; spending</a:t>
            </a:r>
          </a:p>
          <a:p>
            <a:pPr lvl="1"/>
            <a:r>
              <a:rPr lang="en-US" dirty="0" smtClean="0"/>
              <a:t>Survey results are processed, giving students a scenario to represent their adult life based on their survey choices </a:t>
            </a:r>
          </a:p>
          <a:p>
            <a:pPr lvl="1"/>
            <a:r>
              <a:rPr lang="en-US" dirty="0" smtClean="0"/>
              <a:t>Students attend a Reality U event where they learn about the consequences of their choices</a:t>
            </a:r>
          </a:p>
          <a:p>
            <a:r>
              <a:rPr lang="en-US" dirty="0" smtClean="0"/>
              <a:t>Processing of surveys was an onerous manual task. </a:t>
            </a:r>
          </a:p>
          <a:p>
            <a:r>
              <a:rPr lang="en-US" dirty="0" smtClean="0"/>
              <a:t>Our goal: automate this process via a web application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- JUnit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Content Placeholder 7" descr="JUnitTest01a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2190140" y="1205881"/>
            <a:ext cx="4439260" cy="3663292"/>
          </a:xfrm>
        </p:spPr>
      </p:pic>
      <p:pic>
        <p:nvPicPr>
          <p:cNvPr id="9" name="Content Placeholder 4" descr="JUnitTest01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8800" y="4867006"/>
            <a:ext cx="5410200" cy="1276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- </a:t>
            </a:r>
            <a:r>
              <a:rPr lang="en-US" dirty="0" err="1" smtClean="0"/>
              <a:t>JUnit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Content Placeholder 10" descr="JUnitTest1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1371600"/>
            <a:ext cx="8001000" cy="1586767"/>
          </a:xfrm>
        </p:spPr>
      </p:pic>
      <p:pic>
        <p:nvPicPr>
          <p:cNvPr id="12" name="Picture 11" descr="JUnitTest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3124200"/>
            <a:ext cx="8001000" cy="1332147"/>
          </a:xfrm>
          <a:prstGeom prst="rect">
            <a:avLst/>
          </a:prstGeom>
        </p:spPr>
      </p:pic>
      <p:pic>
        <p:nvPicPr>
          <p:cNvPr id="13" name="Picture 12" descr="JUnitTest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600" y="4724400"/>
            <a:ext cx="8001000" cy="11898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 – Code Comments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Content Placeholder 4" descr="CodeComments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736267" y="1219200"/>
            <a:ext cx="5671465" cy="4937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 – README File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Content Placeholder 5" descr="Readme01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606425" y="1242935"/>
            <a:ext cx="4041775" cy="4889655"/>
          </a:xfrm>
        </p:spPr>
      </p:pic>
      <p:pic>
        <p:nvPicPr>
          <p:cNvPr id="7" name="Content Placeholder 6" descr="Readme02.PNG"/>
          <p:cNvPicPr>
            <a:picLocks noGrp="1" noChangeAspect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>
          <a:xfrm>
            <a:off x="4790487" y="1216025"/>
            <a:ext cx="3725450" cy="4937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 – Help Facility in App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542925"/>
          </a:xfrm>
        </p:spPr>
        <p:txBody>
          <a:bodyPr/>
          <a:lstStyle/>
          <a:p>
            <a:r>
              <a:rPr lang="en-US" dirty="0" smtClean="0"/>
              <a:t>Student Help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533400"/>
          </a:xfrm>
        </p:spPr>
        <p:txBody>
          <a:bodyPr/>
          <a:lstStyle/>
          <a:p>
            <a:r>
              <a:rPr lang="en-US" dirty="0" smtClean="0"/>
              <a:t>Admin Help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1" name="Content Placeholder 10" descr="HelpAdminPg.PNG"/>
          <p:cNvPicPr>
            <a:picLocks noGrp="1" noChangeAspect="1"/>
          </p:cNvPicPr>
          <p:nvPr>
            <p:ph sz="quarter" idx="4"/>
          </p:nvPr>
        </p:nvPicPr>
        <p:blipFill>
          <a:blip r:embed="rId2" cstate="print"/>
          <a:stretch>
            <a:fillRect/>
          </a:stretch>
        </p:blipFill>
        <p:spPr>
          <a:xfrm>
            <a:off x="4648200" y="2005584"/>
            <a:ext cx="4038600" cy="3780907"/>
          </a:xfrm>
        </p:spPr>
      </p:pic>
      <p:pic>
        <p:nvPicPr>
          <p:cNvPr id="13" name="Content Placeholder 12" descr="HelpStudentPg.PNG"/>
          <p:cNvPicPr>
            <a:picLocks noGrp="1" noChangeAspect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>
          <a:xfrm>
            <a:off x="533400" y="2005584"/>
            <a:ext cx="4042398" cy="378561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 is for … Code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1" name="Content Placeholder 10" descr="c_is_for_cookie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2349500" y="1382712"/>
            <a:ext cx="4445000" cy="4610100"/>
          </a:xfrm>
        </p:spPr>
      </p:pic>
      <p:sp>
        <p:nvSpPr>
          <p:cNvPr id="16" name="Freeform 15"/>
          <p:cNvSpPr/>
          <p:nvPr/>
        </p:nvSpPr>
        <p:spPr>
          <a:xfrm>
            <a:off x="3992311" y="1598064"/>
            <a:ext cx="1459906" cy="367469"/>
          </a:xfrm>
          <a:custGeom>
            <a:avLst/>
            <a:gdLst>
              <a:gd name="connsiteX0" fmla="*/ 32758 w 1459906"/>
              <a:gd name="connsiteY0" fmla="*/ 367469 h 367469"/>
              <a:gd name="connsiteX1" fmla="*/ 1417177 w 1459906"/>
              <a:gd name="connsiteY1" fmla="*/ 76912 h 367469"/>
              <a:gd name="connsiteX2" fmla="*/ 1459906 w 1459906"/>
              <a:gd name="connsiteY2" fmla="*/ 68366 h 367469"/>
              <a:gd name="connsiteX3" fmla="*/ 15667 w 1459906"/>
              <a:gd name="connsiteY3" fmla="*/ 316194 h 367469"/>
              <a:gd name="connsiteX4" fmla="*/ 1365902 w 1459906"/>
              <a:gd name="connsiteY4" fmla="*/ 0 h 36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9906" h="367469">
                <a:moveTo>
                  <a:pt x="32758" y="367469"/>
                </a:moveTo>
                <a:lnTo>
                  <a:pt x="1417177" y="76912"/>
                </a:lnTo>
                <a:lnTo>
                  <a:pt x="1459906" y="68366"/>
                </a:lnTo>
                <a:lnTo>
                  <a:pt x="15667" y="316194"/>
                </a:lnTo>
                <a:cubicBezTo>
                  <a:pt x="0" y="304800"/>
                  <a:pt x="1175046" y="37032"/>
                  <a:pt x="1365902" y="0"/>
                </a:cubicBezTo>
              </a:path>
            </a:pathLst>
          </a:cu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410200" y="1219200"/>
            <a:ext cx="2161169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0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CODE</a:t>
            </a:r>
            <a:endParaRPr lang="en-US" sz="5000" b="1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Philosophy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Content Placeholder 6" descr="StayCalmCookiesR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692010" y="1219200"/>
            <a:ext cx="5759979" cy="4937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Planning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 smtClean="0"/>
              <a:t>We inherited the project from previous teams</a:t>
            </a:r>
          </a:p>
          <a:p>
            <a:pPr lvl="1"/>
            <a:r>
              <a:rPr lang="en-US" sz="2100" dirty="0" smtClean="0"/>
              <a:t>Stand Alone Java application – virtually complete (working)</a:t>
            </a:r>
          </a:p>
          <a:p>
            <a:pPr lvl="1"/>
            <a:r>
              <a:rPr lang="en-US" sz="2100" dirty="0" smtClean="0"/>
              <a:t>We focused on creating the Web Application</a:t>
            </a:r>
          </a:p>
          <a:p>
            <a:r>
              <a:rPr lang="en-US" sz="2400" dirty="0" smtClean="0"/>
              <a:t>Code Review</a:t>
            </a:r>
          </a:p>
          <a:p>
            <a:pPr lvl="1"/>
            <a:r>
              <a:rPr lang="en-US" sz="2100" dirty="0" smtClean="0"/>
              <a:t>We conducted a code review on the existing application we inherited by:</a:t>
            </a:r>
          </a:p>
          <a:p>
            <a:pPr lvl="2"/>
            <a:r>
              <a:rPr lang="en-US" sz="1600" dirty="0" smtClean="0"/>
              <a:t>Reading the application’s documentation and help files</a:t>
            </a:r>
          </a:p>
          <a:p>
            <a:pPr lvl="2"/>
            <a:r>
              <a:rPr lang="en-US" sz="1600" dirty="0" smtClean="0"/>
              <a:t>Running the program to see how it works, where it fails, and where it needs improvement</a:t>
            </a:r>
          </a:p>
          <a:p>
            <a:pPr lvl="2"/>
            <a:r>
              <a:rPr lang="en-US" sz="1600" dirty="0" smtClean="0"/>
              <a:t>Locating areas that need revisions, additions or have errors, and examining this code and any comments left by the previous team</a:t>
            </a:r>
          </a:p>
          <a:p>
            <a:pPr lvl="2"/>
            <a:r>
              <a:rPr lang="en-US" sz="1600" dirty="0" smtClean="0"/>
              <a:t>Using the debugger to step through sections of code that need to be worked on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Plan - Iterations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GanttChart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9239" y="1760593"/>
            <a:ext cx="8061362" cy="33448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Plan – </a:t>
            </a:r>
            <a:r>
              <a:rPr lang="en-US" dirty="0" err="1" smtClean="0"/>
              <a:t>Burndown</a:t>
            </a:r>
            <a:r>
              <a:rPr lang="en-US" dirty="0" smtClean="0"/>
              <a:t> Chart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Content Placeholder 4" descr="BurnDownChart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704310" y="1739628"/>
            <a:ext cx="7735380" cy="389626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Content Placeholder 4" descr="ArchitecturalDiagramR2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657350" y="1306512"/>
            <a:ext cx="5829300" cy="47625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Content Placeholder 4" descr="UseCaseDiagram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2712329" y="1219200"/>
            <a:ext cx="3719341" cy="4937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Flow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Content Placeholder 6" descr="RUDataFlow.pn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1219200"/>
            <a:ext cx="7315199" cy="4937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Tools &amp; Database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0BB3A-208E-4A75-8397-72016F0BD9B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Languages:</a:t>
            </a:r>
          </a:p>
          <a:p>
            <a:pPr lvl="1"/>
            <a:r>
              <a:rPr lang="en-US" dirty="0" smtClean="0"/>
              <a:t>Java (JDK 7)</a:t>
            </a:r>
          </a:p>
          <a:p>
            <a:pPr lvl="1"/>
            <a:r>
              <a:rPr lang="en-US" dirty="0" smtClean="0"/>
              <a:t>Eclipse IDE</a:t>
            </a:r>
          </a:p>
          <a:p>
            <a:pPr lvl="1"/>
            <a:r>
              <a:rPr lang="en-US" dirty="0" smtClean="0"/>
              <a:t>JSP &amp; HTML &amp; CSS</a:t>
            </a:r>
          </a:p>
          <a:p>
            <a:pPr lvl="1"/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SQL</a:t>
            </a:r>
          </a:p>
          <a:p>
            <a:r>
              <a:rPr lang="en-US" dirty="0" smtClean="0"/>
              <a:t>Server: </a:t>
            </a:r>
          </a:p>
          <a:p>
            <a:pPr lvl="1"/>
            <a:r>
              <a:rPr lang="en-US" dirty="0" smtClean="0"/>
              <a:t>Tomcat 7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962400" y="1216152"/>
            <a:ext cx="4711446" cy="4937760"/>
          </a:xfrm>
        </p:spPr>
        <p:txBody>
          <a:bodyPr/>
          <a:lstStyle/>
          <a:p>
            <a:r>
              <a:rPr lang="en-US" dirty="0" smtClean="0"/>
              <a:t>Database:</a:t>
            </a:r>
          </a:p>
          <a:p>
            <a:pPr lvl="1"/>
            <a:r>
              <a:rPr lang="en-US" dirty="0" err="1" smtClean="0"/>
              <a:t>SQLite</a:t>
            </a:r>
            <a:r>
              <a:rPr lang="en-US" dirty="0" smtClean="0"/>
              <a:t> Database Browser </a:t>
            </a:r>
            <a:r>
              <a:rPr lang="en-US" sz="1800" dirty="0" smtClean="0"/>
              <a:t>(continued using from previous team)</a:t>
            </a:r>
          </a:p>
          <a:p>
            <a:pPr lvl="1"/>
            <a:r>
              <a:rPr lang="en-US" dirty="0" smtClean="0"/>
              <a:t>Restructured database design for web application</a:t>
            </a:r>
            <a:endParaRPr lang="en-US" dirty="0"/>
          </a:p>
        </p:txBody>
      </p:sp>
      <p:pic>
        <p:nvPicPr>
          <p:cNvPr id="7" name="Picture 6" descr="DbaseTab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3400" y="3265190"/>
            <a:ext cx="4191000" cy="2907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3174</TotalTime>
  <Words>569</Words>
  <Application>Microsoft Office PowerPoint</Application>
  <PresentationFormat>On-screen Show (4:3)</PresentationFormat>
  <Paragraphs>103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Origin</vt:lpstr>
      <vt:lpstr>Cookie Monsters</vt:lpstr>
      <vt:lpstr>The Project – Reality U Program</vt:lpstr>
      <vt:lpstr>Project Planning</vt:lpstr>
      <vt:lpstr>Project Plan - Iterations</vt:lpstr>
      <vt:lpstr>Project Plan – Burndown Chart</vt:lpstr>
      <vt:lpstr>Architectural Diagram</vt:lpstr>
      <vt:lpstr>Use Case Diagram</vt:lpstr>
      <vt:lpstr>Data Flow Diagram</vt:lpstr>
      <vt:lpstr>Development Tools &amp; Database</vt:lpstr>
      <vt:lpstr>ER Diagram</vt:lpstr>
      <vt:lpstr>User Interface Design &amp; Development</vt:lpstr>
      <vt:lpstr>User Interface Design &amp; Development</vt:lpstr>
      <vt:lpstr>User Interface Design &amp; Development</vt:lpstr>
      <vt:lpstr>User Interface Design &amp; Development</vt:lpstr>
      <vt:lpstr>User Interface Design &amp; Development</vt:lpstr>
      <vt:lpstr>User Interface Design &amp; Development</vt:lpstr>
      <vt:lpstr>Program Design &amp; Development</vt:lpstr>
      <vt:lpstr>Program Design &amp; Development</vt:lpstr>
      <vt:lpstr>Testing - Manual Script</vt:lpstr>
      <vt:lpstr>Testing - JUnit</vt:lpstr>
      <vt:lpstr>Testing - JUnit</vt:lpstr>
      <vt:lpstr>Documentation – Code Comments</vt:lpstr>
      <vt:lpstr>Documentation – README File</vt:lpstr>
      <vt:lpstr>Documentation – Help Facility in App</vt:lpstr>
      <vt:lpstr>C is for … Code</vt:lpstr>
      <vt:lpstr>Team Philosophy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</dc:creator>
  <cp:lastModifiedBy>Me</cp:lastModifiedBy>
  <cp:revision>190</cp:revision>
  <dcterms:created xsi:type="dcterms:W3CDTF">2014-01-23T01:31:26Z</dcterms:created>
  <dcterms:modified xsi:type="dcterms:W3CDTF">2014-05-06T01:08:08Z</dcterms:modified>
</cp:coreProperties>
</file>